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6" r:id="rId5"/>
    <p:sldId id="274" r:id="rId6"/>
    <p:sldId id="275" r:id="rId7"/>
    <p:sldId id="277" r:id="rId8"/>
    <p:sldId id="278" r:id="rId9"/>
    <p:sldId id="279" r:id="rId10"/>
    <p:sldId id="282" r:id="rId11"/>
    <p:sldId id="280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92"/>
    <a:srgbClr val="20244A"/>
    <a:srgbClr val="529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7"/>
    <p:restoredTop sz="94628"/>
  </p:normalViewPr>
  <p:slideViewPr>
    <p:cSldViewPr snapToGrid="0">
      <p:cViewPr varScale="1">
        <p:scale>
          <a:sx n="112" d="100"/>
          <a:sy n="112" d="100"/>
        </p:scale>
        <p:origin x="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6D36B-2946-6C46-8A4A-C13AC20B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0575D-A788-4C2D-6F81-A8A1ECFD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58A66-ECDC-6957-1041-B2947A53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7C44B-58A1-15E0-B74E-6C6C63EB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156F6-E22E-9AE1-D016-01F33156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7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5F576-AAD0-02D9-793D-A5018311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6DC130-44FA-7AA9-A827-7B8A122B9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5FAE8-48A4-16A2-EF91-3FCBF721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249F6-BDD4-3160-4377-E3FB2AC4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D48FC-219C-370E-0AFD-A8CABA84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0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5D255B-60AD-AC42-8037-27DA9AB97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15D2B-1673-585A-C697-2CF22FB00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A9D98-4479-A655-EBE7-1665F80C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649A4-214C-A3E4-E0C9-9647CA36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77D53-49B5-B07A-87DF-DA746A5A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1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4937A-3BE0-CA33-A7A1-3B3137DF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8CB25-DE1F-B9F4-55DD-EC853FC4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9F070D-E369-17DC-E4F6-3E9E0BB4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41EC4-04A7-5D07-ACDB-949B2DC2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C8F3C-A8B4-F925-CE8E-9B30D172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7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EAE46-54B1-1776-3E68-C44DA4B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44AACE-997B-45DE-8B9C-838C560E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CC33A-B3C7-823A-CD91-E2655BE9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FBD93-36CF-716A-563C-CDB8D5CF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27A57-FC30-BC15-EB5F-416DCF1A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382EE-C493-BFEE-DC20-4AED3D85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F0EAC-6EF6-C4F9-E571-B728D71EF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39D651-8807-5F45-FCFF-AA056BDD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DE03F-5F52-5DE1-7830-5788A4A7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A27CB0-713F-5A02-1A79-1FE0B737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DFCBE3-CACF-A718-B602-A99B9424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6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19B00-2EB0-96D9-D935-D7F884CA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AC3B5-CB93-27E6-C7AE-E1D441FB9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57D015-F495-2450-BB01-0E9C9902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108CE3-2729-C368-0725-AD6EFA57C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AB37C2-C015-0920-666F-EF1D716A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D88DFD-1110-4173-FD88-1CCF66AF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1BAEAF-5782-9EC8-1A8A-EBED671B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4D9415-6D3B-DD90-ED2E-E91EA005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E2033-572E-A7FE-9AF1-4DC1F83A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D44750-1478-DA89-A0B0-80CB3022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6268F0-0DEC-7604-49DB-6D3104E0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75440B-732E-796F-E09D-2B61DDFB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D2623D-21DD-49A8-5046-AD072FDA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FA110B-9035-937F-A3F1-D4EE85B2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F0BB72-A11C-CD84-C009-B75EB1AE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9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FDDFF-E86F-10F8-BA2A-FD7193AB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BC23E-1322-8538-481D-12641CEA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73CF55-BE66-4C22-4842-55B59427C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E96DB0-B6DC-E2A0-2285-E2D4E4C8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EBDCB-00FF-A0E9-6278-48D4F950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9CE98E-A44D-F3B1-6396-64E12E5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4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E3836-2D5E-56FE-CB45-F1DEE928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32A764-4D89-8569-C631-91CEED3E7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AE993E-85ED-7430-F34D-C21FBD932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C98BFE-6524-7E41-13FC-8DDBBCA8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95E2A-ED20-E9EC-2312-DAA895EE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789DF-97D4-72AD-D9B7-6B85C5AF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287CB-67D5-E511-57FE-B61D4B4B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76444D-8410-513D-7BFB-4B087673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ECDCA-149E-00E5-A4A0-FDEE3D436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8372D-4547-9742-905E-A2E64846ED4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28182-54C4-EFD3-C0D6-3A3DF6CA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3EA50-4CDC-88E9-F07D-2A3F241CA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7037A-BCAA-9F46-AA21-868315F32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>
            <a:extLst>
              <a:ext uri="{FF2B5EF4-FFF2-40B4-BE49-F238E27FC236}">
                <a16:creationId xmlns:a16="http://schemas.microsoft.com/office/drawing/2014/main" id="{55DFF496-C82C-0BB8-36A9-0D5996AF7D03}"/>
              </a:ext>
            </a:extLst>
          </p:cNvPr>
          <p:cNvSpPr txBox="1"/>
          <p:nvPr/>
        </p:nvSpPr>
        <p:spPr>
          <a:xfrm>
            <a:off x="169041" y="2736502"/>
            <a:ext cx="6877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33"/>
              </a:spcBef>
            </a:pPr>
            <a:r>
              <a:rPr lang="ru-RU" sz="3000" b="1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ЦИФРОВАЯ ТРАНСФОРМАЦИЯ МЕДИЦИНСКОГО УНИВЕРСИТЕТА: </a:t>
            </a:r>
            <a:br>
              <a:rPr lang="ru-RU" sz="3000" b="1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ОТ ПОРТФОЛИО К </a:t>
            </a:r>
            <a:r>
              <a:rPr lang="en-US" sz="3000" b="1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KPI</a:t>
            </a:r>
            <a:r>
              <a:rPr lang="ru-RU" sz="3000" b="1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</a:t>
            </a:r>
            <a:br>
              <a:rPr lang="ru-RU" sz="3000" b="1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И СТРАТЕГИЧЕСКОМУ УПРАВЛЕНИЮ</a:t>
            </a:r>
            <a:endParaRPr lang="ru-RU" altLang="en-US" sz="3000" b="1" dirty="0">
              <a:solidFill>
                <a:schemeClr val="bg1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5" name="Каждый охотник желает знать">
            <a:extLst>
              <a:ext uri="{FF2B5EF4-FFF2-40B4-BE49-F238E27FC236}">
                <a16:creationId xmlns:a16="http://schemas.microsoft.com/office/drawing/2014/main" id="{0649D8D2-F4CD-3528-D513-4ECCF8CF2455}"/>
              </a:ext>
            </a:extLst>
          </p:cNvPr>
          <p:cNvSpPr txBox="1"/>
          <p:nvPr/>
        </p:nvSpPr>
        <p:spPr>
          <a:xfrm>
            <a:off x="490317" y="5390877"/>
            <a:ext cx="4921942" cy="710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6400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Соболь София Петровна</a:t>
            </a:r>
          </a:p>
          <a:p>
            <a:r>
              <a:rPr lang="ru-RU" sz="160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Директор системного интегратора «</a:t>
            </a:r>
            <a:r>
              <a:rPr lang="ru-RU" sz="1600" dirty="0" err="1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Паравеб</a:t>
            </a:r>
            <a:r>
              <a:rPr lang="ru-RU" sz="160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9760C8-3AE0-DF54-2006-E8FF9970EF6E}"/>
              </a:ext>
            </a:extLst>
          </p:cNvPr>
          <p:cNvSpPr/>
          <p:nvPr/>
        </p:nvSpPr>
        <p:spPr>
          <a:xfrm>
            <a:off x="308918" y="5109393"/>
            <a:ext cx="74141" cy="1359244"/>
          </a:xfrm>
          <a:prstGeom prst="rect">
            <a:avLst/>
          </a:prstGeom>
          <a:solidFill>
            <a:srgbClr val="529A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0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A21FA-C4D2-0645-4D1F-12F08F901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651648E-3933-BCDA-489A-0698E66F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Onest" pitchFamily="2" charset="0"/>
              </a:rPr>
              <a:t>8</a:t>
            </a:r>
          </a:p>
        </p:txBody>
      </p:sp>
      <p:sp>
        <p:nvSpPr>
          <p:cNvPr id="6" name="Каждый охотник желает знать">
            <a:extLst>
              <a:ext uri="{FF2B5EF4-FFF2-40B4-BE49-F238E27FC236}">
                <a16:creationId xmlns:a16="http://schemas.microsoft.com/office/drawing/2014/main" id="{B1F6AD0D-AD75-4975-F355-7071B80233F3}"/>
              </a:ext>
            </a:extLst>
          </p:cNvPr>
          <p:cNvSpPr txBox="1"/>
          <p:nvPr/>
        </p:nvSpPr>
        <p:spPr>
          <a:xfrm>
            <a:off x="436437" y="1114020"/>
            <a:ext cx="7156105" cy="710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Структура системы </a:t>
            </a:r>
            <a:r>
              <a:rPr lang="en-US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KPI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9823D5-5CEA-23BF-A1C0-99C7049F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174795"/>
            <a:ext cx="11353800" cy="40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0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73B19-9414-C964-B46C-79357C7F0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5793BB-36A8-42D0-64B7-4269CC22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11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6" name="Каждый охотник желает знать">
            <a:extLst>
              <a:ext uri="{FF2B5EF4-FFF2-40B4-BE49-F238E27FC236}">
                <a16:creationId xmlns:a16="http://schemas.microsoft.com/office/drawing/2014/main" id="{5A406765-20D3-9AC3-1EB4-42BAED937B9E}"/>
              </a:ext>
            </a:extLst>
          </p:cNvPr>
          <p:cNvSpPr txBox="1"/>
          <p:nvPr/>
        </p:nvSpPr>
        <p:spPr>
          <a:xfrm>
            <a:off x="436437" y="938432"/>
            <a:ext cx="7156105" cy="710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Полезные ресурсы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pic>
        <p:nvPicPr>
          <p:cNvPr id="3" name="Frame 21" descr="preencoded.png">
            <a:extLst>
              <a:ext uri="{FF2B5EF4-FFF2-40B4-BE49-F238E27FC236}">
                <a16:creationId xmlns:a16="http://schemas.microsoft.com/office/drawing/2014/main" id="{DD7AC9B8-D45B-2712-EA90-1CAE1090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0600" y="2438369"/>
            <a:ext cx="10303791" cy="3274508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788FBE4C-7AA1-4C8F-DC0C-00C2BD2A30A8}"/>
              </a:ext>
            </a:extLst>
          </p:cNvPr>
          <p:cNvSpPr/>
          <p:nvPr/>
        </p:nvSpPr>
        <p:spPr>
          <a:xfrm>
            <a:off x="843681" y="5112184"/>
            <a:ext cx="2749767" cy="330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Материалы форума</a:t>
            </a:r>
            <a:endParaRPr lang="en-US" sz="2000" dirty="0"/>
          </a:p>
        </p:txBody>
      </p:sp>
      <p:sp>
        <p:nvSpPr>
          <p:cNvPr id="5" name="tg-">
            <a:extLst>
              <a:ext uri="{FF2B5EF4-FFF2-40B4-BE49-F238E27FC236}">
                <a16:creationId xmlns:a16="http://schemas.microsoft.com/office/drawing/2014/main" id="{AEC21860-46C1-B37B-3002-8EB6514831B1}"/>
              </a:ext>
            </a:extLst>
          </p:cNvPr>
          <p:cNvSpPr/>
          <p:nvPr/>
        </p:nvSpPr>
        <p:spPr>
          <a:xfrm>
            <a:off x="4559118" y="5088383"/>
            <a:ext cx="3023196" cy="659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Цифровой университет «Паравеб», tg-канал</a:t>
            </a:r>
            <a:endParaRPr lang="en-US" sz="20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A855E539-308F-C7EE-E710-50DEF3FD8168}"/>
              </a:ext>
            </a:extLst>
          </p:cNvPr>
          <p:cNvSpPr/>
          <p:nvPr/>
        </p:nvSpPr>
        <p:spPr>
          <a:xfrm>
            <a:off x="8547984" y="5088383"/>
            <a:ext cx="3023196" cy="659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Цифровой университет Паравеб, сайт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636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0E494-ECD7-03B9-C0B0-D6E50E6D5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6FA0AEB-47AB-75DD-C96F-A805C3AF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12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6" name="Каждый охотник желает знать">
            <a:extLst>
              <a:ext uri="{FF2B5EF4-FFF2-40B4-BE49-F238E27FC236}">
                <a16:creationId xmlns:a16="http://schemas.microsoft.com/office/drawing/2014/main" id="{7394761D-553E-8801-97C7-AF25DFB07C3A}"/>
              </a:ext>
            </a:extLst>
          </p:cNvPr>
          <p:cNvSpPr txBox="1"/>
          <p:nvPr/>
        </p:nvSpPr>
        <p:spPr>
          <a:xfrm>
            <a:off x="436437" y="1114020"/>
            <a:ext cx="7156105" cy="710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Спасибо </a:t>
            </a:r>
            <a:r>
              <a:rPr lang="ru-RU" sz="3600" b="1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за внимание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A0B211ED-BBCD-C8D9-DE8E-F8E3D79AAC07}"/>
              </a:ext>
            </a:extLst>
          </p:cNvPr>
          <p:cNvSpPr/>
          <p:nvPr/>
        </p:nvSpPr>
        <p:spPr>
          <a:xfrm>
            <a:off x="436437" y="3794275"/>
            <a:ext cx="5819896" cy="69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6667"/>
              </a:lnSpc>
              <a:buNone/>
            </a:pPr>
            <a:r>
              <a:rPr lang="en-US" sz="3900" dirty="0">
                <a:solidFill>
                  <a:srgbClr val="344192"/>
                </a:solidFill>
                <a:latin typeface="Onest Medium" pitchFamily="34" charset="0"/>
                <a:ea typeface="Onest Medium" pitchFamily="34" charset="-122"/>
                <a:cs typeface="Onest Medium" pitchFamily="34" charset="-120"/>
              </a:rPr>
              <a:t>София Соболь</a:t>
            </a:r>
            <a:endParaRPr lang="en-US" sz="3900" dirty="0">
              <a:solidFill>
                <a:srgbClr val="344192"/>
              </a:solidFill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6D5AD9C9-3843-F867-76F2-6DF977E0FB66}"/>
              </a:ext>
            </a:extLst>
          </p:cNvPr>
          <p:cNvSpPr/>
          <p:nvPr/>
        </p:nvSpPr>
        <p:spPr>
          <a:xfrm>
            <a:off x="436567" y="4566295"/>
            <a:ext cx="5978823" cy="371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6667"/>
              </a:lnSpc>
              <a:buNone/>
            </a:pPr>
            <a:r>
              <a:rPr lang="ru-RU" sz="21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Директор системного интегратора «</a:t>
            </a:r>
            <a:r>
              <a:rPr lang="ru-RU" sz="2100" dirty="0" err="1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Паравеб</a:t>
            </a:r>
            <a:r>
              <a:rPr lang="ru-RU" sz="21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»</a:t>
            </a:r>
            <a:endParaRPr lang="en-US" sz="2100" dirty="0"/>
          </a:p>
        </p:txBody>
      </p:sp>
      <p:sp>
        <p:nvSpPr>
          <p:cNvPr id="10" name="name_7 999 250 30 35">
            <a:extLst>
              <a:ext uri="{FF2B5EF4-FFF2-40B4-BE49-F238E27FC236}">
                <a16:creationId xmlns:a16="http://schemas.microsoft.com/office/drawing/2014/main" id="{96A3F090-36C2-2097-4AA9-56721AF993EE}"/>
              </a:ext>
            </a:extLst>
          </p:cNvPr>
          <p:cNvSpPr/>
          <p:nvPr/>
        </p:nvSpPr>
        <p:spPr>
          <a:xfrm>
            <a:off x="436698" y="5242643"/>
            <a:ext cx="2571818" cy="390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25"/>
              </a:lnSpc>
              <a:buNone/>
            </a:pPr>
            <a:r>
              <a:rPr lang="en-US" sz="24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+7 999 250 30 35</a:t>
            </a:r>
            <a:endParaRPr lang="en-US" sz="2400" dirty="0">
              <a:solidFill>
                <a:srgbClr val="344192"/>
              </a:solidFill>
            </a:endParaRPr>
          </a:p>
        </p:txBody>
      </p:sp>
      <p:sp>
        <p:nvSpPr>
          <p:cNvPr id="11" name="spsparawebme">
            <a:extLst>
              <a:ext uri="{FF2B5EF4-FFF2-40B4-BE49-F238E27FC236}">
                <a16:creationId xmlns:a16="http://schemas.microsoft.com/office/drawing/2014/main" id="{44D381AA-6654-DF22-5625-4D97FE7ABA2C}"/>
              </a:ext>
            </a:extLst>
          </p:cNvPr>
          <p:cNvSpPr/>
          <p:nvPr/>
        </p:nvSpPr>
        <p:spPr>
          <a:xfrm>
            <a:off x="3513273" y="5242104"/>
            <a:ext cx="2581343" cy="390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25"/>
              </a:lnSpc>
              <a:buNone/>
            </a:pPr>
            <a:r>
              <a:rPr lang="en-US" sz="24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sps@paraweb.me</a:t>
            </a:r>
            <a:endParaRPr lang="en-US" sz="2400" dirty="0">
              <a:solidFill>
                <a:srgbClr val="344192"/>
              </a:solidFill>
            </a:endParaRPr>
          </a:p>
        </p:txBody>
      </p:sp>
      <p:sp>
        <p:nvSpPr>
          <p:cNvPr id="13" name="tmesophie_sobol">
            <a:extLst>
              <a:ext uri="{FF2B5EF4-FFF2-40B4-BE49-F238E27FC236}">
                <a16:creationId xmlns:a16="http://schemas.microsoft.com/office/drawing/2014/main" id="{3B3742A4-8C12-EFA9-C616-1AF14944A924}"/>
              </a:ext>
            </a:extLst>
          </p:cNvPr>
          <p:cNvSpPr/>
          <p:nvPr/>
        </p:nvSpPr>
        <p:spPr>
          <a:xfrm>
            <a:off x="9665224" y="2305485"/>
            <a:ext cx="2769097" cy="271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100" dirty="0">
                <a:solidFill>
                  <a:srgbClr val="0E0E0E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t.me/sophie_sobol</a:t>
            </a:r>
            <a:endParaRPr lang="en-US" sz="2100" dirty="0"/>
          </a:p>
        </p:txBody>
      </p:sp>
      <p:pic>
        <p:nvPicPr>
          <p:cNvPr id="17" name="Рисунок 16" descr="Изображение выглядит как шаблон, снимок экрана, прямоугольный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D7C2A-72AD-DACA-5B1D-7466079F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072" y="2863978"/>
            <a:ext cx="2769098" cy="27690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уг, Графика, Цвет электрик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79769F8-57CD-A029-12B4-855EF4D8C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072" y="2209005"/>
            <a:ext cx="436437" cy="4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6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12A56-92BF-0547-CFDA-3FA373B1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21D2E35-BC2D-18B4-B11E-27BBE02E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2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22" name="Каждый охотник желает знать">
            <a:extLst>
              <a:ext uri="{FF2B5EF4-FFF2-40B4-BE49-F238E27FC236}">
                <a16:creationId xmlns:a16="http://schemas.microsoft.com/office/drawing/2014/main" id="{963D2C02-5B9F-7B60-450F-3C0725EBFBB6}"/>
              </a:ext>
            </a:extLst>
          </p:cNvPr>
          <p:cNvSpPr txBox="1"/>
          <p:nvPr/>
        </p:nvSpPr>
        <p:spPr>
          <a:xfrm>
            <a:off x="436437" y="831815"/>
            <a:ext cx="5659563" cy="18181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Архитектура</a:t>
            </a:r>
            <a:r>
              <a:rPr lang="en-US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 </a:t>
            </a:r>
            <a:b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цифровой </a:t>
            </a:r>
            <a:b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экосистемы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1406D9-B921-3C65-D64B-8185C4EF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2096" y="831815"/>
            <a:ext cx="7741073" cy="5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4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7EFC7-3979-B4DF-508C-C8AC01530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C14B0D8-761F-6F54-9507-C3D3FE12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3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22" name="Каждый охотник желает знать">
            <a:extLst>
              <a:ext uri="{FF2B5EF4-FFF2-40B4-BE49-F238E27FC236}">
                <a16:creationId xmlns:a16="http://schemas.microsoft.com/office/drawing/2014/main" id="{B1B7416E-43CC-3C34-E112-832EB0EB8088}"/>
              </a:ext>
            </a:extLst>
          </p:cNvPr>
          <p:cNvSpPr txBox="1"/>
          <p:nvPr/>
        </p:nvSpPr>
        <p:spPr>
          <a:xfrm>
            <a:off x="436437" y="837021"/>
            <a:ext cx="7156105" cy="12641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Архитектура </a:t>
            </a:r>
            <a:b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экосистемы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EB1D4-C3E3-16A1-98E3-BE5D5884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452" t="58945"/>
          <a:stretch>
            <a:fillRect/>
          </a:stretch>
        </p:blipFill>
        <p:spPr>
          <a:xfrm>
            <a:off x="-628651" y="-1143000"/>
            <a:ext cx="16190341" cy="88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EBC1-D9CB-8C26-1457-FBADA7CF7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D73FC6B-9185-BB5F-85C6-97CBBF91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Onest" pitchFamily="2" charset="0"/>
              </a:rPr>
              <a:t>4</a:t>
            </a:r>
          </a:p>
        </p:txBody>
      </p:sp>
      <p:sp>
        <p:nvSpPr>
          <p:cNvPr id="22" name="Каждый охотник желает знать">
            <a:extLst>
              <a:ext uri="{FF2B5EF4-FFF2-40B4-BE49-F238E27FC236}">
                <a16:creationId xmlns:a16="http://schemas.microsoft.com/office/drawing/2014/main" id="{48203358-42B8-FF08-F4F1-223709966111}"/>
              </a:ext>
            </a:extLst>
          </p:cNvPr>
          <p:cNvSpPr txBox="1"/>
          <p:nvPr/>
        </p:nvSpPr>
        <p:spPr>
          <a:xfrm>
            <a:off x="436437" y="1114020"/>
            <a:ext cx="7156105" cy="710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ЛИЧНОЕ ПОРТФОЛИО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pic>
        <p:nvPicPr>
          <p:cNvPr id="6" name="Разовые раз" descr="preencoded.png">
            <a:extLst>
              <a:ext uri="{FF2B5EF4-FFF2-40B4-BE49-F238E27FC236}">
                <a16:creationId xmlns:a16="http://schemas.microsoft.com/office/drawing/2014/main" id="{08A4C42E-2343-7D89-5893-FD94FA016A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0564" y="1892573"/>
            <a:ext cx="5787404" cy="3519752"/>
          </a:xfrm>
          <a:prstGeom prst="rect">
            <a:avLst/>
          </a:prstGeom>
        </p:spPr>
      </p:pic>
      <p:sp>
        <p:nvSpPr>
          <p:cNvPr id="17" name="Text 1">
            <a:extLst>
              <a:ext uri="{FF2B5EF4-FFF2-40B4-BE49-F238E27FC236}">
                <a16:creationId xmlns:a16="http://schemas.microsoft.com/office/drawing/2014/main" id="{994D1D23-465E-EF35-D26D-D95B937BCC2B}"/>
              </a:ext>
            </a:extLst>
          </p:cNvPr>
          <p:cNvSpPr/>
          <p:nvPr/>
        </p:nvSpPr>
        <p:spPr>
          <a:xfrm>
            <a:off x="677168" y="2493975"/>
            <a:ext cx="4886960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Достижение вводятся один раз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14356795-EFCB-1089-027B-631C4F058B0D}"/>
              </a:ext>
            </a:extLst>
          </p:cNvPr>
          <p:cNvSpPr/>
          <p:nvPr/>
        </p:nvSpPr>
        <p:spPr>
          <a:xfrm>
            <a:off x="436437" y="2493975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</a:endParaRP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DEC0BF7A-644A-24EA-C527-6E6EC123F274}"/>
              </a:ext>
            </a:extLst>
          </p:cNvPr>
          <p:cNvSpPr/>
          <p:nvPr/>
        </p:nvSpPr>
        <p:spPr>
          <a:xfrm>
            <a:off x="677168" y="2821584"/>
            <a:ext cx="4886960" cy="593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Данные автоматически подтягиваются в систему стимулирования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6CBBB4AE-529C-8B34-DEC7-17A41305302F}"/>
              </a:ext>
            </a:extLst>
          </p:cNvPr>
          <p:cNvSpPr/>
          <p:nvPr/>
        </p:nvSpPr>
        <p:spPr>
          <a:xfrm>
            <a:off x="436437" y="2821584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</a:endParaRP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66219D25-089C-F94F-DDB5-E3BF01A0E23F}"/>
              </a:ext>
            </a:extLst>
          </p:cNvPr>
          <p:cNvSpPr/>
          <p:nvPr/>
        </p:nvSpPr>
        <p:spPr>
          <a:xfrm>
            <a:off x="677168" y="3413996"/>
            <a:ext cx="4886960" cy="593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Учитывается статус согласования — только подтвержденные достижения влияют на выплаты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6E0F15CC-5B3A-A0D6-CEA6-F8BF4257FB9C}"/>
              </a:ext>
            </a:extLst>
          </p:cNvPr>
          <p:cNvSpPr/>
          <p:nvPr/>
        </p:nvSpPr>
        <p:spPr>
          <a:xfrm>
            <a:off x="436437" y="3413996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0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49CB2-B2C8-087A-516A-87A7B2E7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FD8104F-3B31-66AE-0D10-F9B426F5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Onest" pitchFamily="2" charset="0"/>
              </a:rPr>
              <a:t>5</a:t>
            </a:r>
          </a:p>
        </p:txBody>
      </p:sp>
      <p:sp>
        <p:nvSpPr>
          <p:cNvPr id="22" name="Каждый охотник желает знать">
            <a:extLst>
              <a:ext uri="{FF2B5EF4-FFF2-40B4-BE49-F238E27FC236}">
                <a16:creationId xmlns:a16="http://schemas.microsoft.com/office/drawing/2014/main" id="{EAC89915-E5AD-E637-F159-7692C916D9E7}"/>
              </a:ext>
            </a:extLst>
          </p:cNvPr>
          <p:cNvSpPr txBox="1"/>
          <p:nvPr/>
        </p:nvSpPr>
        <p:spPr>
          <a:xfrm>
            <a:off x="436437" y="1114020"/>
            <a:ext cx="7156105" cy="710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Система </a:t>
            </a:r>
            <a:r>
              <a:rPr lang="en-US" sz="3600" b="1" dirty="0" err="1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kpi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33254D52-3E5E-1865-37AA-D8AC1DBBF159}"/>
              </a:ext>
            </a:extLst>
          </p:cNvPr>
          <p:cNvSpPr/>
          <p:nvPr/>
        </p:nvSpPr>
        <p:spPr>
          <a:xfrm>
            <a:off x="7699150" y="1476474"/>
            <a:ext cx="4214176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Балльное стимулирование</a:t>
            </a:r>
            <a:endParaRPr lang="en-US" sz="1600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1B1F8C5E-5AD2-531F-331B-B444AF2FBBF9}"/>
              </a:ext>
            </a:extLst>
          </p:cNvPr>
          <p:cNvSpPr/>
          <p:nvPr/>
        </p:nvSpPr>
        <p:spPr>
          <a:xfrm>
            <a:off x="7458419" y="1476474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</a:endParaRP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CF0D6562-3F9B-EAAA-A4BA-3316E71E5B20}"/>
              </a:ext>
            </a:extLst>
          </p:cNvPr>
          <p:cNvSpPr/>
          <p:nvPr/>
        </p:nvSpPr>
        <p:spPr>
          <a:xfrm>
            <a:off x="7458419" y="1114020"/>
            <a:ext cx="4539013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Цифровая основа:</a:t>
            </a:r>
            <a:endParaRPr lang="en-US" sz="1600" dirty="0"/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9D977676-F7C3-4F5C-3FE2-6FFC0593E476}"/>
              </a:ext>
            </a:extLst>
          </p:cNvPr>
          <p:cNvSpPr/>
          <p:nvPr/>
        </p:nvSpPr>
        <p:spPr>
          <a:xfrm>
            <a:off x="7699150" y="1804083"/>
            <a:ext cx="4056413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Система</a:t>
            </a:r>
            <a:r>
              <a:rPr lang="ru-RU" sz="1600" dirty="0">
                <a:solidFill>
                  <a:srgbClr val="909090"/>
                </a:solidFill>
                <a:ea typeface="Onest Regular" pitchFamily="34" charset="-122"/>
              </a:rPr>
              <a:t> разовых выплат</a:t>
            </a:r>
            <a:endParaRPr lang="en-US" sz="1600" dirty="0"/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4BCC5E7D-550E-7C82-6F44-95C30207E7C8}"/>
              </a:ext>
            </a:extLst>
          </p:cNvPr>
          <p:cNvSpPr/>
          <p:nvPr/>
        </p:nvSpPr>
        <p:spPr>
          <a:xfrm>
            <a:off x="7458419" y="1804083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</a:endParaRPr>
          </a:p>
        </p:txBody>
      </p:sp>
      <p:pic>
        <p:nvPicPr>
          <p:cNvPr id="23" name="Балльная раз" descr="preencoded.png">
            <a:extLst>
              <a:ext uri="{FF2B5EF4-FFF2-40B4-BE49-F238E27FC236}">
                <a16:creationId xmlns:a16="http://schemas.microsoft.com/office/drawing/2014/main" id="{BC5BD533-EA16-08CE-9DB3-5E75B296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6437" y="2446637"/>
            <a:ext cx="5620539" cy="3392952"/>
          </a:xfrm>
          <a:prstGeom prst="rect">
            <a:avLst/>
          </a:prstGeom>
        </p:spPr>
      </p:pic>
      <p:pic>
        <p:nvPicPr>
          <p:cNvPr id="24" name="Разовые раз" descr="preencoded.png">
            <a:extLst>
              <a:ext uri="{FF2B5EF4-FFF2-40B4-BE49-F238E27FC236}">
                <a16:creationId xmlns:a16="http://schemas.microsoft.com/office/drawing/2014/main" id="{9F4E71BB-500E-C18B-A924-8E5219B7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67429" y="2451838"/>
            <a:ext cx="5620551" cy="33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CA7DC-84E2-64C6-3F06-E34AA8FDC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74EB2D7-4C98-6DA8-0F64-8FBC5BF5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Onest" pitchFamily="2" charset="0"/>
              </a:rPr>
              <a:t>6</a:t>
            </a:r>
          </a:p>
        </p:txBody>
      </p:sp>
      <p:sp>
        <p:nvSpPr>
          <p:cNvPr id="22" name="Каждый охотник желает знать">
            <a:extLst>
              <a:ext uri="{FF2B5EF4-FFF2-40B4-BE49-F238E27FC236}">
                <a16:creationId xmlns:a16="http://schemas.microsoft.com/office/drawing/2014/main" id="{453C0829-CF78-4AB4-20F3-F6162D91FE85}"/>
              </a:ext>
            </a:extLst>
          </p:cNvPr>
          <p:cNvSpPr txBox="1"/>
          <p:nvPr/>
        </p:nvSpPr>
        <p:spPr>
          <a:xfrm>
            <a:off x="436437" y="837021"/>
            <a:ext cx="7156105" cy="12641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Интеграция с внутренними сервисами университета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C69B064D-8879-5CE7-5632-225638D83459}"/>
              </a:ext>
            </a:extLst>
          </p:cNvPr>
          <p:cNvSpPr/>
          <p:nvPr/>
        </p:nvSpPr>
        <p:spPr>
          <a:xfrm>
            <a:off x="850331" y="2250532"/>
            <a:ext cx="8242870" cy="8370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24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1С Университет — подтягиваются данные о публикациях, грантах, рецензиях и прочих показателях</a:t>
            </a:r>
            <a:endParaRPr lang="en-US" sz="24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DA8E6C4-CF5D-70BE-CEDB-9F69CCE79059}"/>
              </a:ext>
            </a:extLst>
          </p:cNvPr>
          <p:cNvSpPr/>
          <p:nvPr/>
        </p:nvSpPr>
        <p:spPr>
          <a:xfrm>
            <a:off x="436437" y="2276081"/>
            <a:ext cx="436438" cy="411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24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2400" dirty="0">
              <a:solidFill>
                <a:srgbClr val="344192"/>
              </a:solidFill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BCC62DE-76E7-ABEE-5625-4A23FBDD4F1B}"/>
              </a:ext>
            </a:extLst>
          </p:cNvPr>
          <p:cNvSpPr/>
          <p:nvPr/>
        </p:nvSpPr>
        <p:spPr>
          <a:xfrm>
            <a:off x="850330" y="3439112"/>
            <a:ext cx="9225003" cy="8370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24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1С ЗКГУ — кадровые данные (должность, ставка, подразделение) используются для расчета минимального количества баллов (МКБ)</a:t>
            </a:r>
            <a:endParaRPr lang="en-US" sz="24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7F0B5AEF-DC88-DBC7-4627-AF12153DB3FC}"/>
              </a:ext>
            </a:extLst>
          </p:cNvPr>
          <p:cNvSpPr/>
          <p:nvPr/>
        </p:nvSpPr>
        <p:spPr>
          <a:xfrm>
            <a:off x="436437" y="3233409"/>
            <a:ext cx="436438" cy="411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24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2400" dirty="0">
              <a:solidFill>
                <a:srgbClr val="344192"/>
              </a:solidFill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D8DC7C72-B760-2E07-500A-F52DC254BBEA}"/>
              </a:ext>
            </a:extLst>
          </p:cNvPr>
          <p:cNvSpPr/>
          <p:nvPr/>
        </p:nvSpPr>
        <p:spPr>
          <a:xfrm>
            <a:off x="872875" y="4623335"/>
            <a:ext cx="10515671" cy="411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en-US" sz="24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AD </a:t>
            </a:r>
            <a:r>
              <a:rPr lang="ru-RU" sz="24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 единая авторизация, сквозные логины и пароли</a:t>
            </a:r>
            <a:endParaRPr lang="en-US" sz="2400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372CD417-0642-E610-3842-8BDE0EF5A1D2}"/>
              </a:ext>
            </a:extLst>
          </p:cNvPr>
          <p:cNvSpPr/>
          <p:nvPr/>
        </p:nvSpPr>
        <p:spPr>
          <a:xfrm>
            <a:off x="436437" y="4623334"/>
            <a:ext cx="436438" cy="411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24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2400" dirty="0">
              <a:solidFill>
                <a:srgbClr val="34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2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A9DA-3DE5-5EF2-FA71-0CD446976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F141F6E-EFC4-803A-9759-CABC6728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Onest" pitchFamily="2" charset="0"/>
              </a:rPr>
              <a:t>7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842B79F1-96C4-5EB5-9D56-BBCCFE361B2A}"/>
              </a:ext>
            </a:extLst>
          </p:cNvPr>
          <p:cNvSpPr/>
          <p:nvPr/>
        </p:nvSpPr>
        <p:spPr>
          <a:xfrm>
            <a:off x="7699149" y="1049892"/>
            <a:ext cx="4298283" cy="553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Отчеты по подразделениям о выполнении минимального количества баллов</a:t>
            </a:r>
            <a:endParaRPr lang="en-US" sz="1600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D509B8AB-E924-4CB3-BBF3-2C204F24AE33}"/>
              </a:ext>
            </a:extLst>
          </p:cNvPr>
          <p:cNvSpPr/>
          <p:nvPr/>
        </p:nvSpPr>
        <p:spPr>
          <a:xfrm>
            <a:off x="7458419" y="1049893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</a:endParaRP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BAE824BC-F389-F809-15C4-3F41675CBB52}"/>
              </a:ext>
            </a:extLst>
          </p:cNvPr>
          <p:cNvSpPr/>
          <p:nvPr/>
        </p:nvSpPr>
        <p:spPr>
          <a:xfrm>
            <a:off x="7699149" y="1677546"/>
            <a:ext cx="4088819" cy="553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Возможность анализировать динамику достижений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4361FAF3-F6C1-4A3A-DEB4-5A7CA4E40A25}"/>
              </a:ext>
            </a:extLst>
          </p:cNvPr>
          <p:cNvSpPr/>
          <p:nvPr/>
        </p:nvSpPr>
        <p:spPr>
          <a:xfrm>
            <a:off x="7458419" y="1677547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</a:endParaRPr>
          </a:p>
        </p:txBody>
      </p:sp>
      <p:sp>
        <p:nvSpPr>
          <p:cNvPr id="24" name="Каждый охотник желает знать">
            <a:extLst>
              <a:ext uri="{FF2B5EF4-FFF2-40B4-BE49-F238E27FC236}">
                <a16:creationId xmlns:a16="http://schemas.microsoft.com/office/drawing/2014/main" id="{BBE86775-D567-FCE6-B47F-4C236D61278B}"/>
              </a:ext>
            </a:extLst>
          </p:cNvPr>
          <p:cNvSpPr txBox="1"/>
          <p:nvPr/>
        </p:nvSpPr>
        <p:spPr>
          <a:xfrm>
            <a:off x="436437" y="837021"/>
            <a:ext cx="7156105" cy="12641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Управленческая </a:t>
            </a:r>
            <a:b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аналитика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4E8D977E-5744-83E4-EF5E-0BAAAF8EC286}"/>
              </a:ext>
            </a:extLst>
          </p:cNvPr>
          <p:cNvSpPr/>
          <p:nvPr/>
        </p:nvSpPr>
        <p:spPr>
          <a:xfrm>
            <a:off x="7699149" y="2302297"/>
            <a:ext cx="4088819" cy="390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Прогноз по стимулирующим выплатам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68866214-3A33-F9D3-C5D5-C8C204CAF9B0}"/>
              </a:ext>
            </a:extLst>
          </p:cNvPr>
          <p:cNvSpPr/>
          <p:nvPr/>
        </p:nvSpPr>
        <p:spPr>
          <a:xfrm>
            <a:off x="7458419" y="2302298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34" charset="0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</a:endParaRPr>
          </a:p>
        </p:txBody>
      </p:sp>
      <p:pic>
        <p:nvPicPr>
          <p:cNvPr id="27" name="Балльная раз" descr="preencoded.png">
            <a:extLst>
              <a:ext uri="{FF2B5EF4-FFF2-40B4-BE49-F238E27FC236}">
                <a16:creationId xmlns:a16="http://schemas.microsoft.com/office/drawing/2014/main" id="{CCB14805-7CA0-4D35-F07E-0B514487B3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6437" y="3091281"/>
            <a:ext cx="5591431" cy="3376595"/>
          </a:xfrm>
          <a:prstGeom prst="rect">
            <a:avLst/>
          </a:prstGeom>
        </p:spPr>
      </p:pic>
      <p:pic>
        <p:nvPicPr>
          <p:cNvPr id="28" name="Разовые раз" descr="preencoded.png">
            <a:extLst>
              <a:ext uri="{FF2B5EF4-FFF2-40B4-BE49-F238E27FC236}">
                <a16:creationId xmlns:a16="http://schemas.microsoft.com/office/drawing/2014/main" id="{D5777246-FB78-5CD4-4544-30024AA56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5359" y="3091608"/>
            <a:ext cx="5540204" cy="33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4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EB86B-34B3-B116-C06B-58BB21D1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E17680-A594-C572-DA8B-26D03176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Onest" pitchFamily="2" charset="0"/>
              </a:rPr>
              <a:t>8</a:t>
            </a:r>
          </a:p>
        </p:txBody>
      </p:sp>
      <p:pic>
        <p:nvPicPr>
          <p:cNvPr id="2" name="Балльная раз" descr="preencoded.png">
            <a:extLst>
              <a:ext uri="{FF2B5EF4-FFF2-40B4-BE49-F238E27FC236}">
                <a16:creationId xmlns:a16="http://schemas.microsoft.com/office/drawing/2014/main" id="{C2EBB19A-0EA4-25E6-A4BD-3EB0A4C9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6437" y="2200930"/>
            <a:ext cx="5522272" cy="2903037"/>
          </a:xfrm>
          <a:prstGeom prst="rect">
            <a:avLst/>
          </a:prstGeom>
        </p:spPr>
      </p:pic>
      <p:pic>
        <p:nvPicPr>
          <p:cNvPr id="3" name="Балльная раз" descr="preencoded.png">
            <a:extLst>
              <a:ext uri="{FF2B5EF4-FFF2-40B4-BE49-F238E27FC236}">
                <a16:creationId xmlns:a16="http://schemas.microsoft.com/office/drawing/2014/main" id="{07FED856-7990-78DF-D381-BD7D742D0C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5696" y="2200930"/>
            <a:ext cx="5522272" cy="29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7A81F-4A8D-5B59-F141-B86744AA3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5A8BA88-56E7-2058-304A-CF73C5BA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908" y="6586287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Onest" pitchFamily="2" charset="0"/>
              </a:rPr>
              <a:t>9</a:t>
            </a:r>
          </a:p>
        </p:txBody>
      </p:sp>
      <p:sp>
        <p:nvSpPr>
          <p:cNvPr id="6" name="Каждый охотник желает знать">
            <a:extLst>
              <a:ext uri="{FF2B5EF4-FFF2-40B4-BE49-F238E27FC236}">
                <a16:creationId xmlns:a16="http://schemas.microsoft.com/office/drawing/2014/main" id="{0C4779C1-CF21-C35B-53FD-0847ED0F80CD}"/>
              </a:ext>
            </a:extLst>
          </p:cNvPr>
          <p:cNvSpPr txBox="1"/>
          <p:nvPr/>
        </p:nvSpPr>
        <p:spPr>
          <a:xfrm>
            <a:off x="436437" y="1114020"/>
            <a:ext cx="7156105" cy="710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7336" tIns="77336" rIns="77336" bIns="77336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ru-RU" sz="3600" b="1" dirty="0">
                <a:solidFill>
                  <a:srgbClr val="344192"/>
                </a:solidFill>
                <a:latin typeface="Onest" pitchFamily="2" charset="0"/>
                <a:cs typeface="Arial" panose="020B0604020202020204" pitchFamily="34" charset="0"/>
              </a:rPr>
              <a:t>Ожидаемые эффекты</a:t>
            </a:r>
            <a:endParaRPr sz="3600" b="1" dirty="0">
              <a:solidFill>
                <a:srgbClr val="344192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A8A170E0-33B5-930E-D848-A9AC97D8C6A0}"/>
              </a:ext>
            </a:extLst>
          </p:cNvPr>
          <p:cNvSpPr/>
          <p:nvPr/>
        </p:nvSpPr>
        <p:spPr>
          <a:xfrm>
            <a:off x="677167" y="2350669"/>
            <a:ext cx="5418833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75"/>
              </a:lnSpc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Снижение бумажной нагрузки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A15FE8B1-5920-CC6A-6976-41DA6936A185}"/>
              </a:ext>
            </a:extLst>
          </p:cNvPr>
          <p:cNvSpPr/>
          <p:nvPr/>
        </p:nvSpPr>
        <p:spPr>
          <a:xfrm>
            <a:off x="436437" y="2350669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C38ABED8-72B6-C18B-0C98-C1CFCB4EF84E}"/>
              </a:ext>
            </a:extLst>
          </p:cNvPr>
          <p:cNvSpPr/>
          <p:nvPr/>
        </p:nvSpPr>
        <p:spPr>
          <a:xfrm>
            <a:off x="436437" y="1988214"/>
            <a:ext cx="5766059" cy="26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b="1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Для сотрудников:</a:t>
            </a:r>
            <a:endParaRPr lang="en-US" sz="1600" b="1" dirty="0">
              <a:latin typeface="Onest Regular" pitchFamily="2" charset="-52"/>
            </a:endParaRP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2CA3EDD7-455F-FB46-97F1-FCF4215DD409}"/>
              </a:ext>
            </a:extLst>
          </p:cNvPr>
          <p:cNvSpPr/>
          <p:nvPr/>
        </p:nvSpPr>
        <p:spPr>
          <a:xfrm>
            <a:off x="677167" y="2678278"/>
            <a:ext cx="5418833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Прозрачность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2FFDE39-1C2C-0A1E-91F5-B21068D2E3A6}"/>
              </a:ext>
            </a:extLst>
          </p:cNvPr>
          <p:cNvSpPr/>
          <p:nvPr/>
        </p:nvSpPr>
        <p:spPr>
          <a:xfrm>
            <a:off x="436437" y="2678278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57285352-521B-5037-5140-BF584DBFC368}"/>
              </a:ext>
            </a:extLst>
          </p:cNvPr>
          <p:cNvSpPr/>
          <p:nvPr/>
        </p:nvSpPr>
        <p:spPr>
          <a:xfrm>
            <a:off x="677167" y="3005887"/>
            <a:ext cx="5418833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Мотивация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1731BC1C-5A72-CE3F-4AEF-C6C52FAE865E}"/>
              </a:ext>
            </a:extLst>
          </p:cNvPr>
          <p:cNvSpPr/>
          <p:nvPr/>
        </p:nvSpPr>
        <p:spPr>
          <a:xfrm>
            <a:off x="436437" y="3005887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6612B69E-6311-E6A7-96F9-5A75EBDC2D6F}"/>
              </a:ext>
            </a:extLst>
          </p:cNvPr>
          <p:cNvSpPr/>
          <p:nvPr/>
        </p:nvSpPr>
        <p:spPr>
          <a:xfrm>
            <a:off x="677167" y="3960080"/>
            <a:ext cx="5418833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Инструмент стратегического управления персоналом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35" name="Text 1">
            <a:extLst>
              <a:ext uri="{FF2B5EF4-FFF2-40B4-BE49-F238E27FC236}">
                <a16:creationId xmlns:a16="http://schemas.microsoft.com/office/drawing/2014/main" id="{49432E55-EA10-12E1-343A-FBC6194B0C44}"/>
              </a:ext>
            </a:extLst>
          </p:cNvPr>
          <p:cNvSpPr/>
          <p:nvPr/>
        </p:nvSpPr>
        <p:spPr>
          <a:xfrm>
            <a:off x="436437" y="3960080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EC98FC84-B804-D769-5D53-C0D37923AA87}"/>
              </a:ext>
            </a:extLst>
          </p:cNvPr>
          <p:cNvSpPr/>
          <p:nvPr/>
        </p:nvSpPr>
        <p:spPr>
          <a:xfrm>
            <a:off x="436437" y="3597625"/>
            <a:ext cx="5766059" cy="26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b="1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Для руководителей:</a:t>
            </a:r>
            <a:endParaRPr lang="en-US" sz="1600" b="1" dirty="0">
              <a:latin typeface="Onest Regular" pitchFamily="2" charset="-52"/>
            </a:endParaRPr>
          </a:p>
        </p:txBody>
      </p:sp>
      <p:sp>
        <p:nvSpPr>
          <p:cNvPr id="37" name="Text 1">
            <a:extLst>
              <a:ext uri="{FF2B5EF4-FFF2-40B4-BE49-F238E27FC236}">
                <a16:creationId xmlns:a16="http://schemas.microsoft.com/office/drawing/2014/main" id="{1C2CF846-FF9A-C2FF-A83D-E65DC95B30A2}"/>
              </a:ext>
            </a:extLst>
          </p:cNvPr>
          <p:cNvSpPr/>
          <p:nvPr/>
        </p:nvSpPr>
        <p:spPr>
          <a:xfrm>
            <a:off x="677166" y="4302795"/>
            <a:ext cx="5418833" cy="553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Мониторинг выполнения минимальных </a:t>
            </a:r>
            <a:r>
              <a:rPr lang="en-US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KPI </a:t>
            </a:r>
            <a:b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</a:b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по кафедрам и институтам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38" name="Text 1">
            <a:extLst>
              <a:ext uri="{FF2B5EF4-FFF2-40B4-BE49-F238E27FC236}">
                <a16:creationId xmlns:a16="http://schemas.microsoft.com/office/drawing/2014/main" id="{FF3EA2AC-0B88-2738-5910-D7A2CE244D72}"/>
              </a:ext>
            </a:extLst>
          </p:cNvPr>
          <p:cNvSpPr/>
          <p:nvPr/>
        </p:nvSpPr>
        <p:spPr>
          <a:xfrm>
            <a:off x="436437" y="4287689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  <p:sp>
        <p:nvSpPr>
          <p:cNvPr id="39" name="Text 1">
            <a:extLst>
              <a:ext uri="{FF2B5EF4-FFF2-40B4-BE49-F238E27FC236}">
                <a16:creationId xmlns:a16="http://schemas.microsoft.com/office/drawing/2014/main" id="{ED1DDBEE-48B8-8D59-21AA-FEF27D2F7654}"/>
              </a:ext>
            </a:extLst>
          </p:cNvPr>
          <p:cNvSpPr/>
          <p:nvPr/>
        </p:nvSpPr>
        <p:spPr>
          <a:xfrm>
            <a:off x="677167" y="4841265"/>
            <a:ext cx="5418833" cy="706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Прогнозирование фонда стимулирования и корректировка нагрузки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40" name="Text 1">
            <a:extLst>
              <a:ext uri="{FF2B5EF4-FFF2-40B4-BE49-F238E27FC236}">
                <a16:creationId xmlns:a16="http://schemas.microsoft.com/office/drawing/2014/main" id="{F91208B5-7158-5828-E448-534E33917286}"/>
              </a:ext>
            </a:extLst>
          </p:cNvPr>
          <p:cNvSpPr/>
          <p:nvPr/>
        </p:nvSpPr>
        <p:spPr>
          <a:xfrm>
            <a:off x="436437" y="4879426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  <p:sp>
        <p:nvSpPr>
          <p:cNvPr id="41" name="Text 1">
            <a:extLst>
              <a:ext uri="{FF2B5EF4-FFF2-40B4-BE49-F238E27FC236}">
                <a16:creationId xmlns:a16="http://schemas.microsoft.com/office/drawing/2014/main" id="{4F22D357-2AB3-7015-8D9A-9877545E4FE2}"/>
              </a:ext>
            </a:extLst>
          </p:cNvPr>
          <p:cNvSpPr/>
          <p:nvPr/>
        </p:nvSpPr>
        <p:spPr>
          <a:xfrm>
            <a:off x="6488249" y="2476457"/>
            <a:ext cx="5299720" cy="553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Интеграция индивидуальных результатов сотрудников со стратегическими целями программы «Приоритет 2030» 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42" name="Text 1">
            <a:extLst>
              <a:ext uri="{FF2B5EF4-FFF2-40B4-BE49-F238E27FC236}">
                <a16:creationId xmlns:a16="http://schemas.microsoft.com/office/drawing/2014/main" id="{FD2029CC-8B2E-480D-13F7-7403B4AC66B4}"/>
              </a:ext>
            </a:extLst>
          </p:cNvPr>
          <p:cNvSpPr/>
          <p:nvPr/>
        </p:nvSpPr>
        <p:spPr>
          <a:xfrm>
            <a:off x="6247518" y="2350669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  <p:sp>
        <p:nvSpPr>
          <p:cNvPr id="43" name="Text 1">
            <a:extLst>
              <a:ext uri="{FF2B5EF4-FFF2-40B4-BE49-F238E27FC236}">
                <a16:creationId xmlns:a16="http://schemas.microsoft.com/office/drawing/2014/main" id="{3B6699E6-9B2B-BC7E-C653-708A0A19C82A}"/>
              </a:ext>
            </a:extLst>
          </p:cNvPr>
          <p:cNvSpPr/>
          <p:nvPr/>
        </p:nvSpPr>
        <p:spPr>
          <a:xfrm>
            <a:off x="6247519" y="1988214"/>
            <a:ext cx="5540450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b="1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Для университета:</a:t>
            </a:r>
            <a:endParaRPr lang="en-US" sz="1600" b="1" dirty="0">
              <a:latin typeface="Onest Regular" pitchFamily="2" charset="-52"/>
            </a:endParaRPr>
          </a:p>
        </p:txBody>
      </p:sp>
      <p:sp>
        <p:nvSpPr>
          <p:cNvPr id="44" name="Text 1">
            <a:extLst>
              <a:ext uri="{FF2B5EF4-FFF2-40B4-BE49-F238E27FC236}">
                <a16:creationId xmlns:a16="http://schemas.microsoft.com/office/drawing/2014/main" id="{13908FEC-1756-FF08-067C-D54DFF56D28C}"/>
              </a:ext>
            </a:extLst>
          </p:cNvPr>
          <p:cNvSpPr/>
          <p:nvPr/>
        </p:nvSpPr>
        <p:spPr>
          <a:xfrm>
            <a:off x="6488249" y="3147172"/>
            <a:ext cx="5299720" cy="31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Рост активности: проекты, публикации, гранты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45" name="Text 1">
            <a:extLst>
              <a:ext uri="{FF2B5EF4-FFF2-40B4-BE49-F238E27FC236}">
                <a16:creationId xmlns:a16="http://schemas.microsoft.com/office/drawing/2014/main" id="{9BCF8903-5BB2-110A-4CF7-26548E87270A}"/>
              </a:ext>
            </a:extLst>
          </p:cNvPr>
          <p:cNvSpPr/>
          <p:nvPr/>
        </p:nvSpPr>
        <p:spPr>
          <a:xfrm>
            <a:off x="6247518" y="3128256"/>
            <a:ext cx="195708" cy="225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  <p:sp>
        <p:nvSpPr>
          <p:cNvPr id="46" name="Text 1">
            <a:extLst>
              <a:ext uri="{FF2B5EF4-FFF2-40B4-BE49-F238E27FC236}">
                <a16:creationId xmlns:a16="http://schemas.microsoft.com/office/drawing/2014/main" id="{D25090DC-317B-8D85-9969-92FCFBB81260}"/>
              </a:ext>
            </a:extLst>
          </p:cNvPr>
          <p:cNvSpPr/>
          <p:nvPr/>
        </p:nvSpPr>
        <p:spPr>
          <a:xfrm>
            <a:off x="6488249" y="3474986"/>
            <a:ext cx="5299720" cy="5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Формирование единой цифровой среды, где </a:t>
            </a:r>
            <a:r>
              <a:rPr lang="en-US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HR</a:t>
            </a:r>
            <a:r>
              <a:rPr lang="ru-RU" sz="1600" dirty="0">
                <a:solidFill>
                  <a:srgbClr val="909090"/>
                </a:solidFill>
                <a:latin typeface="Onest Regular" pitchFamily="2" charset="-52"/>
                <a:ea typeface="Onest Regular" pitchFamily="34" charset="-122"/>
              </a:rPr>
              <a:t>, наука и финансы интегрированы</a:t>
            </a:r>
            <a:endParaRPr lang="en-US" sz="1600" dirty="0">
              <a:latin typeface="Onest Regular" pitchFamily="2" charset="-52"/>
            </a:endParaRPr>
          </a:p>
        </p:txBody>
      </p:sp>
      <p:sp>
        <p:nvSpPr>
          <p:cNvPr id="47" name="Text 1">
            <a:extLst>
              <a:ext uri="{FF2B5EF4-FFF2-40B4-BE49-F238E27FC236}">
                <a16:creationId xmlns:a16="http://schemas.microsoft.com/office/drawing/2014/main" id="{0BE01934-C9E7-ABE9-5C6B-BAE1A5F4441C}"/>
              </a:ext>
            </a:extLst>
          </p:cNvPr>
          <p:cNvSpPr/>
          <p:nvPr/>
        </p:nvSpPr>
        <p:spPr>
          <a:xfrm>
            <a:off x="6247518" y="3437270"/>
            <a:ext cx="195708" cy="26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75"/>
              </a:lnSpc>
              <a:buNone/>
            </a:pPr>
            <a:r>
              <a:rPr lang="ru-RU" sz="1600" dirty="0">
                <a:solidFill>
                  <a:srgbClr val="344192"/>
                </a:solidFill>
                <a:latin typeface="Onest Regular" pitchFamily="2" charset="-52"/>
                <a:ea typeface="Onest Regular" pitchFamily="34" charset="-122"/>
                <a:cs typeface="Onest Regular" pitchFamily="34" charset="-120"/>
              </a:rPr>
              <a:t>—</a:t>
            </a:r>
            <a:endParaRPr lang="en-US" sz="1600" dirty="0">
              <a:solidFill>
                <a:srgbClr val="344192"/>
              </a:solidFill>
              <a:latin typeface="Onest Regular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4371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276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Onest</vt:lpstr>
      <vt:lpstr>Onest Medium</vt:lpstr>
      <vt:lpstr>Onest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Леонид Мадеев</dc:creator>
  <cp:lastModifiedBy>Sofiya Sobol</cp:lastModifiedBy>
  <cp:revision>25</cp:revision>
  <dcterms:created xsi:type="dcterms:W3CDTF">2025-09-16T10:45:43Z</dcterms:created>
  <dcterms:modified xsi:type="dcterms:W3CDTF">2025-09-25T04:46:34Z</dcterms:modified>
</cp:coreProperties>
</file>